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Lst>
  <p:notesMasterIdLst>
    <p:notesMasterId r:id="rId11"/>
  </p:notesMasterIdLst>
  <p:sldIdLst>
    <p:sldId id="256" r:id="rId2"/>
    <p:sldId id="265" r:id="rId3"/>
    <p:sldId id="259" r:id="rId4"/>
    <p:sldId id="260" r:id="rId5"/>
    <p:sldId id="261" r:id="rId6"/>
    <p:sldId id="262" r:id="rId7"/>
    <p:sldId id="263" r:id="rId8"/>
    <p:sldId id="264" r:id="rId9"/>
    <p:sldId id="257"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p"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4660"/>
  </p:normalViewPr>
  <p:slideViewPr>
    <p:cSldViewPr>
      <p:cViewPr>
        <p:scale>
          <a:sx n="80" d="100"/>
          <a:sy n="80" d="100"/>
        </p:scale>
        <p:origin x="-1008"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8FB51-0462-46BF-98FD-79FAB1D70905}" type="datetimeFigureOut">
              <a:rPr lang="cs-CZ" smtClean="0"/>
              <a:t>23.9.2012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C7855-3A72-42FF-B0EC-3C8BD5185DBA}" type="slidenum">
              <a:rPr lang="cs-CZ" smtClean="0"/>
              <a:t>‹#›</a:t>
            </a:fld>
            <a:endParaRPr lang="cs-CZ"/>
          </a:p>
        </p:txBody>
      </p:sp>
    </p:spTree>
    <p:extLst>
      <p:ext uri="{BB962C8B-B14F-4D97-AF65-F5344CB8AC3E}">
        <p14:creationId xmlns:p14="http://schemas.microsoft.com/office/powerpoint/2010/main" val="236164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Základy fotografie</a:t>
            </a:r>
            <a:endParaRPr lang="cs-CZ" dirty="0"/>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1</a:t>
            </a:fld>
            <a:endParaRPr lang="cs-CZ"/>
          </a:p>
        </p:txBody>
      </p:sp>
    </p:spTree>
    <p:extLst>
      <p:ext uri="{BB962C8B-B14F-4D97-AF65-F5344CB8AC3E}">
        <p14:creationId xmlns:p14="http://schemas.microsoft.com/office/powerpoint/2010/main" val="425650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Clona</a:t>
            </a:r>
            <a:endParaRPr lang="cs-CZ" dirty="0"/>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3</a:t>
            </a:fld>
            <a:endParaRPr lang="cs-CZ"/>
          </a:p>
        </p:txBody>
      </p:sp>
    </p:spTree>
    <p:extLst>
      <p:ext uri="{BB962C8B-B14F-4D97-AF65-F5344CB8AC3E}">
        <p14:creationId xmlns:p14="http://schemas.microsoft.com/office/powerpoint/2010/main" val="264161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Velká hloubka ostrosti</a:t>
            </a:r>
            <a:endParaRPr lang="cs-CZ" dirty="0"/>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4</a:t>
            </a:fld>
            <a:endParaRPr lang="cs-CZ"/>
          </a:p>
        </p:txBody>
      </p:sp>
    </p:spTree>
    <p:extLst>
      <p:ext uri="{BB962C8B-B14F-4D97-AF65-F5344CB8AC3E}">
        <p14:creationId xmlns:p14="http://schemas.microsoft.com/office/powerpoint/2010/main" val="14700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Malá hloubka ostrosti</a:t>
            </a:r>
            <a:endParaRPr lang="cs-CZ" dirty="0"/>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5</a:t>
            </a:fld>
            <a:endParaRPr lang="cs-CZ"/>
          </a:p>
        </p:txBody>
      </p:sp>
    </p:spTree>
    <p:extLst>
      <p:ext uri="{BB962C8B-B14F-4D97-AF65-F5344CB8AC3E}">
        <p14:creationId xmlns:p14="http://schemas.microsoft.com/office/powerpoint/2010/main" val="1139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Doba expozice</a:t>
            </a:r>
            <a:endParaRPr lang="cs-CZ" dirty="0"/>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6</a:t>
            </a:fld>
            <a:endParaRPr lang="cs-CZ"/>
          </a:p>
        </p:txBody>
      </p:sp>
    </p:spTree>
    <p:extLst>
      <p:ext uri="{BB962C8B-B14F-4D97-AF65-F5344CB8AC3E}">
        <p14:creationId xmlns:p14="http://schemas.microsoft.com/office/powerpoint/2010/main" val="401856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podexponování</a:t>
            </a:r>
            <a:endParaRPr lang="cs-CZ"/>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7</a:t>
            </a:fld>
            <a:endParaRPr lang="cs-CZ"/>
          </a:p>
        </p:txBody>
      </p:sp>
    </p:spTree>
    <p:extLst>
      <p:ext uri="{BB962C8B-B14F-4D97-AF65-F5344CB8AC3E}">
        <p14:creationId xmlns:p14="http://schemas.microsoft.com/office/powerpoint/2010/main" val="279937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přeexponování</a:t>
            </a:r>
            <a:endParaRPr lang="cs-CZ" dirty="0"/>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8</a:t>
            </a:fld>
            <a:endParaRPr lang="cs-CZ"/>
          </a:p>
        </p:txBody>
      </p:sp>
    </p:spTree>
    <p:extLst>
      <p:ext uri="{BB962C8B-B14F-4D97-AF65-F5344CB8AC3E}">
        <p14:creationId xmlns:p14="http://schemas.microsoft.com/office/powerpoint/2010/main" val="188624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Závěr</a:t>
            </a:r>
            <a:endParaRPr lang="cs-CZ" dirty="0"/>
          </a:p>
        </p:txBody>
      </p:sp>
      <p:sp>
        <p:nvSpPr>
          <p:cNvPr id="4" name="Zástupný symbol pro číslo snímku 3"/>
          <p:cNvSpPr>
            <a:spLocks noGrp="1"/>
          </p:cNvSpPr>
          <p:nvPr>
            <p:ph type="sldNum" sz="quarter" idx="10"/>
          </p:nvPr>
        </p:nvSpPr>
        <p:spPr/>
        <p:txBody>
          <a:bodyPr/>
          <a:lstStyle/>
          <a:p>
            <a:fld id="{6FCC7855-3A72-42FF-B0EC-3C8BD5185DBA}" type="slidenum">
              <a:rPr lang="cs-CZ" smtClean="0"/>
              <a:t>9</a:t>
            </a:fld>
            <a:endParaRPr lang="cs-CZ"/>
          </a:p>
        </p:txBody>
      </p:sp>
    </p:spTree>
    <p:extLst>
      <p:ext uri="{BB962C8B-B14F-4D97-AF65-F5344CB8AC3E}">
        <p14:creationId xmlns:p14="http://schemas.microsoft.com/office/powerpoint/2010/main" val="395618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Kliknutím lze upravit styl.</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30" name="Zástupný symbol pro datum 29"/>
          <p:cNvSpPr>
            <a:spLocks noGrp="1"/>
          </p:cNvSpPr>
          <p:nvPr>
            <p:ph type="dt" sz="half" idx="10"/>
          </p:nvPr>
        </p:nvSpPr>
        <p:spPr/>
        <p:txBody>
          <a:bodyPr/>
          <a:lstStyle/>
          <a:p>
            <a:fld id="{83804BF1-69AA-4088-B4BC-147E9EBAF47C}" type="datetimeFigureOut">
              <a:rPr lang="cs-CZ" smtClean="0"/>
              <a:t>23.9.2012</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804BF1-69AA-4088-B4BC-147E9EBAF47C}" type="datetimeFigureOut">
              <a:rPr lang="cs-CZ" smtClean="0"/>
              <a:t>23.9.2012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804BF1-69AA-4088-B4BC-147E9EBAF47C}" type="datetimeFigureOut">
              <a:rPr lang="cs-CZ" smtClean="0"/>
              <a:t>23.9.2012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804BF1-69AA-4088-B4BC-147E9EBAF47C}" type="datetimeFigureOut">
              <a:rPr lang="cs-CZ" smtClean="0"/>
              <a:t>23.9.2012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83804BF1-69AA-4088-B4BC-147E9EBAF47C}" type="datetimeFigureOut">
              <a:rPr lang="cs-CZ" smtClean="0"/>
              <a:t>23.9.2012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3804BF1-69AA-4088-B4BC-147E9EBAF47C}" type="datetimeFigureOut">
              <a:rPr lang="cs-CZ" smtClean="0"/>
              <a:t>23.9.2012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83804BF1-69AA-4088-B4BC-147E9EBAF47C}" type="datetimeFigureOut">
              <a:rPr lang="cs-CZ" smtClean="0"/>
              <a:t>23.9.2012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83804BF1-69AA-4088-B4BC-147E9EBAF47C}" type="datetimeFigureOut">
              <a:rPr lang="cs-CZ" smtClean="0"/>
              <a:t>23.9.2012</a:t>
            </a:fld>
            <a:endParaRPr lang="cs-CZ"/>
          </a:p>
        </p:txBody>
      </p:sp>
      <p:sp>
        <p:nvSpPr>
          <p:cNvPr id="8" name="Zástupný symbol pro číslo snímku 7"/>
          <p:cNvSpPr>
            <a:spLocks noGrp="1"/>
          </p:cNvSpPr>
          <p:nvPr>
            <p:ph type="sldNum" sz="quarter" idx="11"/>
          </p:nvPr>
        </p:nvSpPr>
        <p:spPr/>
        <p:txBody>
          <a:bodyPr/>
          <a:lstStyle/>
          <a:p>
            <a:fld id="{2667B364-F460-4A8F-92D2-6390F246B40E}" type="slidenum">
              <a:rPr lang="cs-CZ" smtClean="0"/>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804BF1-69AA-4088-B4BC-147E9EBAF47C}" type="datetimeFigureOut">
              <a:rPr lang="cs-CZ" smtClean="0"/>
              <a:t>23.9.2012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3804BF1-69AA-4088-B4BC-147E9EBAF47C}" type="datetimeFigureOut">
              <a:rPr lang="cs-CZ" smtClean="0"/>
              <a:t>23.9.2012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667B364-F460-4A8F-92D2-6390F246B40E}"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83804BF1-69AA-4088-B4BC-147E9EBAF47C}" type="datetimeFigureOut">
              <a:rPr lang="cs-CZ" smtClean="0"/>
              <a:t>23.9.2012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67B364-F460-4A8F-92D2-6390F246B40E}"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Kliknutím lze upravit styl.</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3804BF1-69AA-4088-B4BC-147E9EBAF47C}" type="datetimeFigureOut">
              <a:rPr lang="cs-CZ" smtClean="0"/>
              <a:t>23.9.2012</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667B364-F460-4A8F-92D2-6390F246B40E}"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564904"/>
            <a:ext cx="6912768" cy="2736304"/>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cs-CZ" sz="8800" dirty="0" smtClean="0">
                <a:ln w="0">
                  <a:noFill/>
                </a:ln>
                <a:gradFill flip="none" rotWithShape="1">
                  <a:gsLst>
                    <a:gs pos="0">
                      <a:schemeClr val="bg1"/>
                    </a:gs>
                    <a:gs pos="100000">
                      <a:schemeClr val="accent1">
                        <a:shade val="48000"/>
                        <a:satMod val="120000"/>
                      </a:schemeClr>
                    </a:gs>
                  </a:gsLst>
                  <a:lin ang="2700000" scaled="1"/>
                  <a:tileRect/>
                </a:gradFill>
                <a:effectLst>
                  <a:outerShdw blurRad="76200" dist="228600" dir="17280000" sx="115000" sy="115000" rotWithShape="0">
                    <a:prstClr val="black">
                      <a:alpha val="39000"/>
                    </a:prstClr>
                  </a:outerShdw>
                </a:effectLst>
              </a:rPr>
              <a:t>Základy    fotografie	</a:t>
            </a:r>
            <a:endParaRPr lang="cs-CZ" sz="8800" dirty="0">
              <a:ln w="0">
                <a:noFill/>
              </a:ln>
              <a:gradFill flip="none" rotWithShape="1">
                <a:gsLst>
                  <a:gs pos="0">
                    <a:schemeClr val="bg1"/>
                  </a:gs>
                  <a:gs pos="100000">
                    <a:schemeClr val="accent1">
                      <a:shade val="48000"/>
                      <a:satMod val="120000"/>
                    </a:schemeClr>
                  </a:gs>
                </a:gsLst>
                <a:lin ang="2700000" scaled="1"/>
                <a:tileRect/>
              </a:gradFill>
              <a:effectLst>
                <a:outerShdw blurRad="76200" dist="228600" dir="17280000" sx="115000" sy="115000" rotWithShape="0">
                  <a:prstClr val="black">
                    <a:alpha val="39000"/>
                  </a:prstClr>
                </a:outerShdw>
              </a:effectLst>
            </a:endParaRPr>
          </a:p>
        </p:txBody>
      </p:sp>
      <p:sp>
        <p:nvSpPr>
          <p:cNvPr id="3" name="Podnadpis 2"/>
          <p:cNvSpPr>
            <a:spLocks noGrp="1"/>
          </p:cNvSpPr>
          <p:nvPr>
            <p:ph type="subTitle" idx="1"/>
          </p:nvPr>
        </p:nvSpPr>
        <p:spPr>
          <a:xfrm>
            <a:off x="2164136" y="1700808"/>
            <a:ext cx="5000152" cy="528464"/>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cs-CZ"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Michaela Petříčková. L</a:t>
            </a:r>
            <a:endParaRPr lang="cs-CZ"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620688"/>
            <a:ext cx="1624584" cy="2438400"/>
          </a:xfrm>
          <a:prstGeom prst="rect">
            <a:avLst/>
          </a:prstGeom>
        </p:spPr>
      </p:pic>
    </p:spTree>
    <p:extLst>
      <p:ext uri="{BB962C8B-B14F-4D97-AF65-F5344CB8AC3E}">
        <p14:creationId xmlns:p14="http://schemas.microsoft.com/office/powerpoint/2010/main" val="349418130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3"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80" y="116632"/>
            <a:ext cx="3888432" cy="936104"/>
          </a:xfrm>
        </p:spPr>
        <p:txBody>
          <a:bodyPr>
            <a:normAutofit/>
          </a:bodyPr>
          <a:lstStyle/>
          <a:p>
            <a:r>
              <a:rPr lang="cs-CZ" sz="5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Úvodem…</a:t>
            </a:r>
            <a:endParaRPr lang="cs-CZ" sz="5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endParaRPr>
          </a:p>
        </p:txBody>
      </p:sp>
      <p:sp>
        <p:nvSpPr>
          <p:cNvPr id="3" name="Zástupný symbol pro text 2"/>
          <p:cNvSpPr>
            <a:spLocks noGrp="1"/>
          </p:cNvSpPr>
          <p:nvPr>
            <p:ph type="body" idx="1"/>
          </p:nvPr>
        </p:nvSpPr>
        <p:spPr>
          <a:xfrm>
            <a:off x="323528" y="1196752"/>
            <a:ext cx="6629400" cy="4464496"/>
          </a:xfrm>
        </p:spPr>
        <p:txBody>
          <a:bodyPr>
            <a:noAutofit/>
          </a:bodyPr>
          <a:lstStyle/>
          <a:p>
            <a:r>
              <a:rPr lang="cs-CZ" dirty="0" smtClean="0"/>
              <a:t>Abychom se mohli správně vpravit do světa fotografie, musíme si vysvětlit některé základní pojmy nezbytné k pochopení tohoto světa. Tím jsou:</a:t>
            </a:r>
          </a:p>
          <a:p>
            <a:endParaRPr lang="cs-CZ" dirty="0" smtClean="0"/>
          </a:p>
          <a:p>
            <a:r>
              <a:rPr lang="cs-C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Clona (f) </a:t>
            </a:r>
            <a:r>
              <a:rPr lang="cs-CZ" dirty="0" smtClean="0"/>
              <a:t>– „díra“, kterou prochází světlo</a:t>
            </a:r>
          </a:p>
          <a:p>
            <a:r>
              <a:rPr lang="cs-C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Doba expozice (s) </a:t>
            </a:r>
            <a:r>
              <a:rPr lang="cs-CZ" dirty="0" smtClean="0"/>
              <a:t>– čas, po který je clona otevřena a na senzor tak může působit světlo</a:t>
            </a:r>
          </a:p>
          <a:p>
            <a:r>
              <a:rPr lang="cs-CZ"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Citlivost (ISO) </a:t>
            </a:r>
            <a:r>
              <a:rPr lang="cs-CZ" dirty="0" smtClean="0"/>
              <a:t>– snižuje čas potřebný k expozici na polovinu za cenu snížení kvality fotografie</a:t>
            </a:r>
          </a:p>
          <a:p>
            <a:endParaRPr lang="cs-CZ" dirty="0"/>
          </a:p>
          <a:p>
            <a:r>
              <a:rPr lang="cs-CZ" dirty="0" smtClean="0"/>
              <a:t>A nyní se již vydejme na cestu poznání tohoto báječného světa plného neostrých okamžiků a  nepochopených scén!</a:t>
            </a:r>
            <a:endParaRPr lang="cs-CZ" dirty="0"/>
          </a:p>
        </p:txBody>
      </p:sp>
    </p:spTree>
    <p:extLst>
      <p:ext uri="{BB962C8B-B14F-4D97-AF65-F5344CB8AC3E}">
        <p14:creationId xmlns:p14="http://schemas.microsoft.com/office/powerpoint/2010/main" val="3279114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67653" y="104"/>
            <a:ext cx="264687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Clona</a:t>
            </a:r>
            <a:endParaRPr lang="cs-C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ovéPole 2"/>
          <p:cNvSpPr txBox="1"/>
          <p:nvPr/>
        </p:nvSpPr>
        <p:spPr>
          <a:xfrm>
            <a:off x="251520" y="836712"/>
            <a:ext cx="8305001" cy="2308324"/>
          </a:xfrm>
          <a:prstGeom prst="rect">
            <a:avLst/>
          </a:prstGeom>
          <a:noFill/>
        </p:spPr>
        <p:txBody>
          <a:bodyPr wrap="square" rtlCol="0">
            <a:spAutoFit/>
          </a:bodyPr>
          <a:lstStyle/>
          <a:p>
            <a:pPr marL="285750" indent="-285750">
              <a:buSzPct val="161000"/>
              <a:buBlip>
                <a:blip r:embed="rId3"/>
              </a:buBlip>
            </a:pPr>
            <a:r>
              <a:rPr lang="cs-CZ" dirty="0"/>
              <a:t>Reguluje množství světla, které prochází objektivem fotoaparátu</a:t>
            </a:r>
          </a:p>
          <a:p>
            <a:pPr marL="285750" indent="-285750">
              <a:buSzPct val="161000"/>
              <a:buBlip>
                <a:blip r:embed="rId3"/>
              </a:buBlip>
            </a:pPr>
            <a:r>
              <a:rPr lang="cs-CZ" dirty="0" smtClean="0"/>
              <a:t>Značí se f</a:t>
            </a:r>
          </a:p>
          <a:p>
            <a:pPr marL="285750" indent="-285750">
              <a:buSzPct val="161000"/>
              <a:buBlip>
                <a:blip r:embed="rId3"/>
              </a:buBlip>
            </a:pPr>
            <a:r>
              <a:rPr lang="cs-CZ" dirty="0" smtClean="0"/>
              <a:t>Skládá se z řady čísel: f1 f 1,4 f2 f2,8 f4 f5,ž f8 f11 f16 f22 f32 f64 a f90</a:t>
            </a:r>
          </a:p>
          <a:p>
            <a:pPr marL="285750" indent="-285750">
              <a:buSzPct val="161000"/>
              <a:buBlip>
                <a:blip r:embed="rId3"/>
              </a:buBlip>
            </a:pPr>
            <a:r>
              <a:rPr lang="cs-CZ" dirty="0" smtClean="0"/>
              <a:t>Závisí na světelných podmínkách, na době expozice a na citlivosti (ISO)</a:t>
            </a:r>
          </a:p>
          <a:p>
            <a:pPr marL="285750" indent="-285750">
              <a:buSzPct val="161000"/>
              <a:buBlip>
                <a:blip r:embed="rId3"/>
              </a:buBlip>
            </a:pPr>
            <a:r>
              <a:rPr lang="cs-CZ" dirty="0" smtClean="0"/>
              <a:t>Se zvětšující se clonou se zmenšuje „díra“ v objektivu</a:t>
            </a:r>
          </a:p>
          <a:p>
            <a:pPr marL="285750" indent="-285750">
              <a:buSzPct val="161000"/>
              <a:buBlip>
                <a:blip r:embed="rId3"/>
              </a:buBlip>
            </a:pPr>
            <a:r>
              <a:rPr lang="cs-CZ" dirty="0" smtClean="0"/>
              <a:t>Vysoká clona znamená velká hloubka ostrosti (krajina) tj. všechny části fotografie budou ostré</a:t>
            </a:r>
          </a:p>
          <a:p>
            <a:pPr marL="285750" indent="-285750">
              <a:buSzPct val="161000"/>
              <a:buBlip>
                <a:blip r:embed="rId3"/>
              </a:buBlip>
            </a:pPr>
            <a:r>
              <a:rPr lang="cs-CZ" dirty="0" smtClean="0"/>
              <a:t>Při malé cloně bude jen část snímku ostrá, zbytek bude rozmazaný (portréty)</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21" t="1855" r="3039" b="51302"/>
          <a:stretch/>
        </p:blipFill>
        <p:spPr bwMode="auto">
          <a:xfrm>
            <a:off x="4644008" y="3437251"/>
            <a:ext cx="3026006" cy="250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71" t="51303" r="3691" b="2206"/>
          <a:stretch/>
        </p:blipFill>
        <p:spPr bwMode="auto">
          <a:xfrm>
            <a:off x="251519" y="3437016"/>
            <a:ext cx="3026005" cy="24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1114343" y="6021288"/>
            <a:ext cx="1300356" cy="369332"/>
          </a:xfrm>
          <a:prstGeom prst="rect">
            <a:avLst/>
          </a:prstGeom>
          <a:noFill/>
        </p:spPr>
        <p:txBody>
          <a:bodyPr wrap="none" rtlCol="0">
            <a:spAutoFit/>
          </a:bodyPr>
          <a:lstStyle/>
          <a:p>
            <a:r>
              <a:rPr lang="cs-CZ" dirty="0" smtClean="0"/>
              <a:t>Malá clona</a:t>
            </a:r>
            <a:endParaRPr lang="cs-CZ" dirty="0"/>
          </a:p>
        </p:txBody>
      </p:sp>
      <p:sp>
        <p:nvSpPr>
          <p:cNvPr id="7" name="TextovéPole 6"/>
          <p:cNvSpPr txBox="1"/>
          <p:nvPr/>
        </p:nvSpPr>
        <p:spPr>
          <a:xfrm>
            <a:off x="5474740" y="6021288"/>
            <a:ext cx="1364541" cy="369332"/>
          </a:xfrm>
          <a:prstGeom prst="rect">
            <a:avLst/>
          </a:prstGeom>
          <a:noFill/>
        </p:spPr>
        <p:txBody>
          <a:bodyPr wrap="none" rtlCol="0">
            <a:spAutoFit/>
          </a:bodyPr>
          <a:lstStyle/>
          <a:p>
            <a:r>
              <a:rPr lang="cs-CZ" dirty="0" smtClean="0"/>
              <a:t>Velká clona</a:t>
            </a:r>
            <a:endParaRPr lang="cs-CZ" dirty="0"/>
          </a:p>
        </p:txBody>
      </p:sp>
    </p:spTree>
    <p:extLst>
      <p:ext uri="{BB962C8B-B14F-4D97-AF65-F5344CB8AC3E}">
        <p14:creationId xmlns:p14="http://schemas.microsoft.com/office/powerpoint/2010/main" val="2987253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19455"/>
            <a:ext cx="7740352"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Příklad velké hloubky ostrosti</a:t>
            </a:r>
            <a:endParaRPr lang="cs-CZ"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ovéPole 3"/>
          <p:cNvSpPr txBox="1"/>
          <p:nvPr/>
        </p:nvSpPr>
        <p:spPr>
          <a:xfrm>
            <a:off x="4283968" y="1556790"/>
            <a:ext cx="3240360" cy="3416320"/>
          </a:xfrm>
          <a:prstGeom prst="rect">
            <a:avLst/>
          </a:prstGeom>
          <a:noFill/>
        </p:spPr>
        <p:txBody>
          <a:bodyPr wrap="square" rtlCol="0">
            <a:spAutoFit/>
          </a:bodyPr>
          <a:lstStyle/>
          <a:p>
            <a:r>
              <a:rPr lang="cs-CZ" dirty="0" smtClean="0"/>
              <a:t>U této fotografie je hloubka ostrosti velká, protože horní část fotografie je stejně ostrá jako spodní část.</a:t>
            </a:r>
          </a:p>
          <a:p>
            <a:endParaRPr lang="cs-CZ" dirty="0"/>
          </a:p>
          <a:p>
            <a:r>
              <a:rPr lang="cs-CZ" dirty="0" err="1" smtClean="0"/>
              <a:t>Exif</a:t>
            </a:r>
            <a:r>
              <a:rPr lang="cs-CZ" dirty="0" smtClean="0"/>
              <a:t> údaje:</a:t>
            </a:r>
          </a:p>
          <a:p>
            <a:r>
              <a:rPr lang="cs-CZ" dirty="0" smtClean="0"/>
              <a:t>ISO:  100</a:t>
            </a:r>
          </a:p>
          <a:p>
            <a:r>
              <a:rPr lang="cs-CZ" dirty="0" smtClean="0"/>
              <a:t>Doba expozice: 1/100 s</a:t>
            </a:r>
          </a:p>
          <a:p>
            <a:r>
              <a:rPr lang="cs-CZ" dirty="0" smtClean="0"/>
              <a:t>Clona: f8.0</a:t>
            </a:r>
          </a:p>
          <a:p>
            <a:endParaRPr lang="cs-CZ" dirty="0" smtClean="0"/>
          </a:p>
          <a:p>
            <a:r>
              <a:rPr lang="cs-CZ" dirty="0" smtClean="0"/>
              <a:t>Fotoaparát: </a:t>
            </a:r>
            <a:r>
              <a:rPr lang="cs-CZ" dirty="0" err="1" smtClean="0"/>
              <a:t>Olympus</a:t>
            </a:r>
            <a:r>
              <a:rPr lang="cs-CZ" dirty="0" smtClean="0"/>
              <a:t> </a:t>
            </a:r>
            <a:r>
              <a:rPr lang="cs-CZ" dirty="0" err="1" smtClean="0"/>
              <a:t>digital</a:t>
            </a:r>
            <a:r>
              <a:rPr lang="cs-CZ" dirty="0" smtClean="0"/>
              <a:t> </a:t>
            </a:r>
            <a:r>
              <a:rPr lang="cs-CZ" dirty="0" err="1" smtClean="0"/>
              <a:t>camera</a:t>
            </a:r>
            <a:r>
              <a:rPr lang="cs-CZ" dirty="0" smtClean="0"/>
              <a:t> – CAMEDIA</a:t>
            </a:r>
            <a:endParaRPr lang="cs-CZ" dirty="0"/>
          </a:p>
        </p:txBody>
      </p:sp>
      <p:pic>
        <p:nvPicPr>
          <p:cNvPr id="5" name="Obrázek 4" descr="Michaela Petříčková. L&#10;Prosím o zachování autorských práv." title="Spla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5" y="1556791"/>
            <a:ext cx="3109361" cy="4664041"/>
          </a:xfrm>
          <a:prstGeom prst="rect">
            <a:avLst/>
          </a:prstGeom>
        </p:spPr>
      </p:pic>
    </p:spTree>
    <p:extLst>
      <p:ext uri="{BB962C8B-B14F-4D97-AF65-F5344CB8AC3E}">
        <p14:creationId xmlns:p14="http://schemas.microsoft.com/office/powerpoint/2010/main" val="915049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4544" y="116632"/>
            <a:ext cx="8208912"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Příklad malé hloubky ostrosti</a:t>
            </a:r>
            <a:endParaRPr lang="cs-CZ"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Obrázek 3" descr="Michaela Petříčková. L&#10;Prosím o zachování autorských práv." title="Moucha na žlut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440071"/>
            <a:ext cx="3555938" cy="4740178"/>
          </a:xfrm>
          <a:prstGeom prst="rect">
            <a:avLst/>
          </a:prstGeom>
        </p:spPr>
      </p:pic>
      <p:sp>
        <p:nvSpPr>
          <p:cNvPr id="5" name="TextovéPole 4"/>
          <p:cNvSpPr txBox="1"/>
          <p:nvPr/>
        </p:nvSpPr>
        <p:spPr>
          <a:xfrm>
            <a:off x="4572000" y="1588150"/>
            <a:ext cx="3312368" cy="3693319"/>
          </a:xfrm>
          <a:prstGeom prst="rect">
            <a:avLst/>
          </a:prstGeom>
          <a:noFill/>
        </p:spPr>
        <p:txBody>
          <a:bodyPr wrap="square" rtlCol="0">
            <a:spAutoFit/>
          </a:bodyPr>
          <a:lstStyle/>
          <a:p>
            <a:r>
              <a:rPr lang="cs-CZ" dirty="0" smtClean="0"/>
              <a:t>Malá hloubka ostrosti na této fotografii je patrná na první pohled. Hlavní motiv je ostrý, ale ostatní je rozmazané.</a:t>
            </a:r>
            <a:endParaRPr lang="cs-CZ" dirty="0" smtClean="0">
              <a:solidFill>
                <a:srgbClr val="FF0000"/>
              </a:solidFill>
            </a:endParaRPr>
          </a:p>
          <a:p>
            <a:endParaRPr lang="cs-CZ" dirty="0"/>
          </a:p>
          <a:p>
            <a:r>
              <a:rPr lang="cs-CZ" dirty="0" err="1" smtClean="0"/>
              <a:t>Exif</a:t>
            </a:r>
            <a:r>
              <a:rPr lang="cs-CZ" dirty="0" smtClean="0"/>
              <a:t> údaje:</a:t>
            </a:r>
          </a:p>
          <a:p>
            <a:r>
              <a:rPr lang="cs-CZ" dirty="0" smtClean="0"/>
              <a:t>ISO: 100</a:t>
            </a:r>
          </a:p>
          <a:p>
            <a:r>
              <a:rPr lang="cs-CZ" dirty="0" smtClean="0"/>
              <a:t>Doba expozice: 1/400 s</a:t>
            </a:r>
          </a:p>
          <a:p>
            <a:r>
              <a:rPr lang="cs-CZ" dirty="0" smtClean="0"/>
              <a:t>Clona: f2.8</a:t>
            </a:r>
          </a:p>
          <a:p>
            <a:endParaRPr lang="cs-CZ" dirty="0" smtClean="0"/>
          </a:p>
          <a:p>
            <a:r>
              <a:rPr lang="cs-CZ" dirty="0" smtClean="0"/>
              <a:t>Fotoaparát</a:t>
            </a:r>
            <a:r>
              <a:rPr lang="cs-CZ" dirty="0"/>
              <a:t>: </a:t>
            </a:r>
            <a:r>
              <a:rPr lang="cs-CZ" dirty="0" err="1"/>
              <a:t>Olympus</a:t>
            </a:r>
            <a:r>
              <a:rPr lang="cs-CZ" dirty="0"/>
              <a:t> </a:t>
            </a:r>
            <a:r>
              <a:rPr lang="cs-CZ" dirty="0" err="1"/>
              <a:t>digital</a:t>
            </a:r>
            <a:r>
              <a:rPr lang="cs-CZ" dirty="0"/>
              <a:t> </a:t>
            </a:r>
            <a:r>
              <a:rPr lang="cs-CZ" dirty="0" err="1"/>
              <a:t>camera</a:t>
            </a:r>
            <a:r>
              <a:rPr lang="cs-CZ" dirty="0"/>
              <a:t> – CAMEDIA</a:t>
            </a:r>
          </a:p>
          <a:p>
            <a:endParaRPr lang="cs-CZ" dirty="0" smtClean="0"/>
          </a:p>
        </p:txBody>
      </p:sp>
    </p:spTree>
    <p:extLst>
      <p:ext uri="{BB962C8B-B14F-4D97-AF65-F5344CB8AC3E}">
        <p14:creationId xmlns:p14="http://schemas.microsoft.com/office/powerpoint/2010/main" val="3030510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03648" y="116632"/>
            <a:ext cx="589129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Doba expozice</a:t>
            </a:r>
            <a:endParaRPr lang="cs-CZ"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ovéPole 2"/>
          <p:cNvSpPr txBox="1"/>
          <p:nvPr/>
        </p:nvSpPr>
        <p:spPr>
          <a:xfrm>
            <a:off x="539552" y="1168019"/>
            <a:ext cx="7488832" cy="4524315"/>
          </a:xfrm>
          <a:prstGeom prst="rect">
            <a:avLst/>
          </a:prstGeom>
          <a:noFill/>
        </p:spPr>
        <p:txBody>
          <a:bodyPr wrap="square" rtlCol="0">
            <a:spAutoFit/>
          </a:bodyPr>
          <a:lstStyle/>
          <a:p>
            <a:pPr marL="285750" indent="-285750">
              <a:buSzPct val="161000"/>
              <a:buBlip>
                <a:blip r:embed="rId3"/>
              </a:buBlip>
            </a:pPr>
            <a:r>
              <a:rPr lang="cs-CZ" dirty="0" smtClean="0"/>
              <a:t>Je to doba, po kterou je závěrka fotoaparátu otevřena a světlo tak může dopadat na senzor (popř. film)</a:t>
            </a:r>
          </a:p>
          <a:p>
            <a:pPr marL="285750" indent="-285750">
              <a:buSzPct val="161000"/>
              <a:buBlip>
                <a:blip r:embed="rId3"/>
              </a:buBlip>
            </a:pPr>
            <a:r>
              <a:rPr lang="cs-CZ" dirty="0" smtClean="0"/>
              <a:t>Udává se v sekundách a jejích zlomcích</a:t>
            </a:r>
          </a:p>
          <a:p>
            <a:pPr marL="285750" indent="-285750">
              <a:buSzPct val="161000"/>
              <a:buBlip>
                <a:blip r:embed="rId3"/>
              </a:buBlip>
            </a:pPr>
            <a:r>
              <a:rPr lang="cs-CZ" dirty="0" smtClean="0"/>
              <a:t>Zpravidla začíná na šedesáti sekundách a končí na 1/8000 s (ne u všech přístrojů)</a:t>
            </a:r>
          </a:p>
          <a:p>
            <a:pPr marL="285750" indent="-285750">
              <a:buSzPct val="161000"/>
              <a:buBlip>
                <a:blip r:embed="rId3"/>
              </a:buBlip>
            </a:pPr>
            <a:r>
              <a:rPr lang="cs-CZ" dirty="0" smtClean="0"/>
              <a:t>Někdy se za nejnižší považuje funkce BULB – závěrka fotoaparátu je otevřena tak dlouho, dokud držíme spoušť</a:t>
            </a:r>
          </a:p>
          <a:p>
            <a:pPr marL="285750" indent="-285750">
              <a:buSzPct val="161000"/>
              <a:buBlip>
                <a:blip r:embed="rId3"/>
              </a:buBlip>
            </a:pPr>
            <a:r>
              <a:rPr lang="cs-CZ" dirty="0"/>
              <a:t>Závisí na cloně a citlivosti</a:t>
            </a:r>
          </a:p>
          <a:p>
            <a:pPr marL="285750" indent="-285750">
              <a:buSzPct val="161000"/>
              <a:buBlip>
                <a:blip r:embed="rId3"/>
              </a:buBlip>
            </a:pPr>
            <a:r>
              <a:rPr lang="cs-CZ" dirty="0" smtClean="0"/>
              <a:t>Dobu expozice musíme volit tak, abychom na daný čas byli schopni udržet fotoaparát v klidu (pokud není upevněn na stativu)</a:t>
            </a:r>
          </a:p>
          <a:p>
            <a:pPr marL="285750" indent="-285750">
              <a:buSzPct val="161000"/>
              <a:buBlip>
                <a:blip r:embed="rId3"/>
              </a:buBlip>
            </a:pPr>
            <a:r>
              <a:rPr lang="cs-CZ" dirty="0" smtClean="0"/>
              <a:t>Musí být zvolena aby nebyla fotografie přeexponovaná či podexponovaná</a:t>
            </a:r>
          </a:p>
          <a:p>
            <a:pPr marL="285750" indent="-285750">
              <a:buSzPct val="161000"/>
              <a:buBlip>
                <a:blip r:embed="rId3"/>
              </a:buBlip>
            </a:pPr>
            <a:r>
              <a:rPr lang="cs-CZ" dirty="0" smtClean="0"/>
              <a:t>Někdy může být doba expozice schválně nižší tak, aby pohybující se objekty byly rozmazané (např. když chceme zdůraznit rychlost jakou se pohybuje voda), jindy necháváme objekty „zmrznout“ (např. když chceme mít rychle jedoucího motorkáře dobře </a:t>
            </a:r>
            <a:r>
              <a:rPr lang="cs-CZ" dirty="0" err="1" smtClean="0"/>
              <a:t>aostřeného</a:t>
            </a:r>
            <a:r>
              <a:rPr lang="cs-CZ" dirty="0" smtClean="0"/>
              <a:t>)</a:t>
            </a:r>
            <a:endParaRPr lang="cs-CZ" dirty="0"/>
          </a:p>
        </p:txBody>
      </p:sp>
    </p:spTree>
    <p:extLst>
      <p:ext uri="{BB962C8B-B14F-4D97-AF65-F5344CB8AC3E}">
        <p14:creationId xmlns:p14="http://schemas.microsoft.com/office/powerpoint/2010/main" val="3286479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haela Petříčková. L&#10;Prosím o zachování autorských práv."/>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61" t="10668"/>
          <a:stretch/>
        </p:blipFill>
        <p:spPr bwMode="auto">
          <a:xfrm>
            <a:off x="395536" y="1362041"/>
            <a:ext cx="5018659" cy="32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251520" y="116632"/>
            <a:ext cx="7075975"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Příklad přeexponování</a:t>
            </a:r>
            <a:endParaRPr lang="cs-CZ"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ovéPole 2"/>
          <p:cNvSpPr txBox="1"/>
          <p:nvPr/>
        </p:nvSpPr>
        <p:spPr>
          <a:xfrm>
            <a:off x="5724128" y="1362041"/>
            <a:ext cx="2520280" cy="3416320"/>
          </a:xfrm>
          <a:prstGeom prst="rect">
            <a:avLst/>
          </a:prstGeom>
          <a:noFill/>
        </p:spPr>
        <p:txBody>
          <a:bodyPr wrap="square" rtlCol="0">
            <a:spAutoFit/>
          </a:bodyPr>
          <a:lstStyle/>
          <a:p>
            <a:r>
              <a:rPr lang="cs-CZ" dirty="0" smtClean="0"/>
              <a:t>Tento snímek doslova bije na první pohled do očí svou </a:t>
            </a:r>
            <a:r>
              <a:rPr lang="cs-CZ" dirty="0" err="1" smtClean="0"/>
              <a:t>přepáleností</a:t>
            </a:r>
            <a:r>
              <a:rPr lang="cs-CZ" dirty="0" smtClean="0"/>
              <a:t> oblohy, na které nejsou vidět krásné červánky nýbrž jen několik šmouh. Naopak spodní část je vidět celkem dobře. V tomto případě je však nutno označit foto</a:t>
            </a:r>
            <a:r>
              <a:rPr lang="cs-CZ" dirty="0"/>
              <a:t>g</a:t>
            </a:r>
            <a:r>
              <a:rPr lang="cs-CZ" dirty="0" smtClean="0"/>
              <a:t>rafii za nekvalitní.</a:t>
            </a:r>
            <a:endParaRPr lang="cs-CZ" dirty="0"/>
          </a:p>
        </p:txBody>
      </p:sp>
      <p:grpSp>
        <p:nvGrpSpPr>
          <p:cNvPr id="6" name="Skupina 5"/>
          <p:cNvGrpSpPr/>
          <p:nvPr/>
        </p:nvGrpSpPr>
        <p:grpSpPr>
          <a:xfrm>
            <a:off x="395536" y="4639861"/>
            <a:ext cx="2826415" cy="1445653"/>
            <a:chOff x="395537" y="4514636"/>
            <a:chExt cx="2826415" cy="1445653"/>
          </a:xfrm>
        </p:grpSpPr>
        <p:sp>
          <p:nvSpPr>
            <p:cNvPr id="4" name="TextovéPole 3"/>
            <p:cNvSpPr txBox="1"/>
            <p:nvPr/>
          </p:nvSpPr>
          <p:spPr>
            <a:xfrm>
              <a:off x="395537" y="4514636"/>
              <a:ext cx="2467342" cy="923330"/>
            </a:xfrm>
            <a:prstGeom prst="rect">
              <a:avLst/>
            </a:prstGeom>
            <a:noFill/>
          </p:spPr>
          <p:txBody>
            <a:bodyPr wrap="none" rtlCol="0">
              <a:spAutoFit/>
            </a:bodyPr>
            <a:lstStyle/>
            <a:p>
              <a:r>
                <a:rPr lang="cs-CZ" dirty="0" err="1" smtClean="0"/>
                <a:t>Exif</a:t>
              </a:r>
              <a:r>
                <a:rPr lang="cs-CZ" dirty="0"/>
                <a:t> </a:t>
              </a:r>
              <a:r>
                <a:rPr lang="cs-CZ" dirty="0" smtClean="0"/>
                <a:t>údaje</a:t>
              </a:r>
            </a:p>
            <a:p>
              <a:r>
                <a:rPr lang="cs-CZ" dirty="0" smtClean="0"/>
                <a:t>ISO: 100</a:t>
              </a:r>
            </a:p>
            <a:p>
              <a:r>
                <a:rPr lang="cs-CZ" dirty="0" smtClean="0"/>
                <a:t>Doba expozice: 1/15 s</a:t>
              </a:r>
              <a:endParaRPr lang="cs-CZ" dirty="0"/>
            </a:p>
          </p:txBody>
        </p:sp>
        <p:sp>
          <p:nvSpPr>
            <p:cNvPr id="5" name="TextovéPole 4"/>
            <p:cNvSpPr txBox="1"/>
            <p:nvPr/>
          </p:nvSpPr>
          <p:spPr>
            <a:xfrm>
              <a:off x="395537" y="5313958"/>
              <a:ext cx="2826415" cy="646331"/>
            </a:xfrm>
            <a:prstGeom prst="rect">
              <a:avLst/>
            </a:prstGeom>
            <a:noFill/>
          </p:spPr>
          <p:txBody>
            <a:bodyPr wrap="none" rtlCol="0">
              <a:spAutoFit/>
            </a:bodyPr>
            <a:lstStyle/>
            <a:p>
              <a:r>
                <a:rPr lang="cs-CZ" dirty="0" smtClean="0"/>
                <a:t>Clona: f11</a:t>
              </a:r>
            </a:p>
            <a:p>
              <a:r>
                <a:rPr lang="cs-CZ" dirty="0" smtClean="0"/>
                <a:t>Fotoaparát: </a:t>
              </a:r>
              <a:r>
                <a:rPr lang="cs-CZ" dirty="0" err="1" smtClean="0"/>
                <a:t>Nikon</a:t>
              </a:r>
              <a:r>
                <a:rPr lang="cs-CZ" dirty="0" smtClean="0"/>
                <a:t> D3100 </a:t>
              </a:r>
              <a:endParaRPr lang="cs-CZ" dirty="0"/>
            </a:p>
          </p:txBody>
        </p:sp>
      </p:grpSp>
    </p:spTree>
    <p:extLst>
      <p:ext uri="{BB962C8B-B14F-4D97-AF65-F5344CB8AC3E}">
        <p14:creationId xmlns:p14="http://schemas.microsoft.com/office/powerpoint/2010/main" val="350866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12" y="188640"/>
            <a:ext cx="7133684"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Příklad podexponování</a:t>
            </a:r>
            <a:endParaRPr lang="cs-CZ"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descr="Michaela Petříčková. L&#10;Prosím o zachování autorských prá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52736"/>
            <a:ext cx="345638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3923928" y="1058863"/>
            <a:ext cx="4032448" cy="3970318"/>
          </a:xfrm>
          <a:prstGeom prst="rect">
            <a:avLst/>
          </a:prstGeom>
          <a:noFill/>
        </p:spPr>
        <p:txBody>
          <a:bodyPr wrap="square" rtlCol="0">
            <a:spAutoFit/>
          </a:bodyPr>
          <a:lstStyle/>
          <a:p>
            <a:r>
              <a:rPr lang="cs-CZ" dirty="0" smtClean="0"/>
              <a:t>Na této fotografii není chyba hned na první pohled patrná. Obloha vypadá lépe než na předchozí fotografii, ale spodní část je výrazně podexponovaná. Zde však je nutno hodnotit fotografii lépe, neboť </a:t>
            </a:r>
            <a:r>
              <a:rPr lang="cs-CZ" dirty="0" err="1" smtClean="0"/>
              <a:t>podexponovanost</a:t>
            </a:r>
            <a:r>
              <a:rPr lang="cs-CZ" dirty="0" smtClean="0"/>
              <a:t> spodní části může být záměrným kontrastem k obloze. </a:t>
            </a:r>
            <a:endParaRPr lang="cs-CZ" dirty="0"/>
          </a:p>
          <a:p>
            <a:endParaRPr lang="cs-CZ" dirty="0" smtClean="0"/>
          </a:p>
          <a:p>
            <a:r>
              <a:rPr lang="cs-CZ" dirty="0" err="1" smtClean="0"/>
              <a:t>Exif</a:t>
            </a:r>
            <a:r>
              <a:rPr lang="cs-CZ" dirty="0" smtClean="0"/>
              <a:t> údaje:</a:t>
            </a:r>
          </a:p>
          <a:p>
            <a:r>
              <a:rPr lang="cs-CZ" dirty="0" smtClean="0"/>
              <a:t>ISO: 100</a:t>
            </a:r>
          </a:p>
          <a:p>
            <a:r>
              <a:rPr lang="cs-CZ" dirty="0" smtClean="0"/>
              <a:t>Doba expozice: 1/800 s</a:t>
            </a:r>
          </a:p>
          <a:p>
            <a:r>
              <a:rPr lang="cs-CZ" dirty="0" smtClean="0"/>
              <a:t>Clona: f4,5</a:t>
            </a:r>
          </a:p>
          <a:p>
            <a:r>
              <a:rPr lang="cs-CZ" dirty="0" smtClean="0"/>
              <a:t>Fotoaparát: </a:t>
            </a:r>
            <a:r>
              <a:rPr lang="cs-CZ" dirty="0" err="1" smtClean="0"/>
              <a:t>Nikon</a:t>
            </a:r>
            <a:r>
              <a:rPr lang="cs-CZ" dirty="0" smtClean="0"/>
              <a:t> D3100</a:t>
            </a:r>
            <a:endParaRPr lang="cs-CZ" dirty="0"/>
          </a:p>
        </p:txBody>
      </p:sp>
    </p:spTree>
    <p:extLst>
      <p:ext uri="{BB962C8B-B14F-4D97-AF65-F5344CB8AC3E}">
        <p14:creationId xmlns:p14="http://schemas.microsoft.com/office/powerpoint/2010/main" val="2361570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149080"/>
            <a:ext cx="1624584" cy="2438400"/>
          </a:xfrm>
          <a:prstGeom prst="rect">
            <a:avLst/>
          </a:prstGeom>
        </p:spPr>
      </p:pic>
      <p:sp>
        <p:nvSpPr>
          <p:cNvPr id="2" name="Obdélník 1"/>
          <p:cNvSpPr/>
          <p:nvPr/>
        </p:nvSpPr>
        <p:spPr>
          <a:xfrm rot="1029248">
            <a:off x="421566" y="1181303"/>
            <a:ext cx="7721601"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Za pozornost děkuje</a:t>
            </a:r>
            <a:endParaRPr lang="cs-CZ"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Obdélník 3"/>
          <p:cNvSpPr/>
          <p:nvPr/>
        </p:nvSpPr>
        <p:spPr>
          <a:xfrm rot="20518196">
            <a:off x="114590" y="3978509"/>
            <a:ext cx="833555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Michaela Petříčková. L</a:t>
            </a:r>
            <a:endParaRPr lang="cs-CZ"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Obdélník 4"/>
          <p:cNvSpPr/>
          <p:nvPr/>
        </p:nvSpPr>
        <p:spPr>
          <a:xfrm>
            <a:off x="454395" y="2492896"/>
            <a:ext cx="4638578"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a:t>
            </a:r>
            <a:r>
              <a:rPr lang="cs-CZ" sz="32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Nikon</a:t>
            </a:r>
            <a:r>
              <a:rPr lang="cs-CZ"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d3100 s </a:t>
            </a:r>
          </a:p>
          <a:p>
            <a:pPr algn="ctr"/>
            <a:r>
              <a:rPr lang="cs-CZ" sz="32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Olympusem</a:t>
            </a:r>
            <a:r>
              <a:rPr lang="cs-CZ"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cs-CZ" sz="32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camedií</a:t>
            </a:r>
            <a:endParaRPr lang="cs-CZ"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705655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ký">
  <a:themeElements>
    <a:clrScheme name="Vlastní 4">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756F"/>
      </a:hlink>
      <a:folHlink>
        <a:srgbClr val="98FFFB"/>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288</TotalTime>
  <Words>592</Words>
  <Application>Microsoft Office PowerPoint</Application>
  <PresentationFormat>Předvádění na obrazovce (4:3)</PresentationFormat>
  <Paragraphs>82</Paragraphs>
  <Slides>9</Slides>
  <Notes>8</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Technický</vt:lpstr>
      <vt:lpstr>Základy    fotografie </vt:lpstr>
      <vt:lpstr>Úvodem…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fotografie</dc:title>
  <dc:creator>mp</dc:creator>
  <cp:lastModifiedBy>mp</cp:lastModifiedBy>
  <cp:revision>28</cp:revision>
  <dcterms:created xsi:type="dcterms:W3CDTF">2012-05-06T10:18:12Z</dcterms:created>
  <dcterms:modified xsi:type="dcterms:W3CDTF">2012-09-23T18:25:55Z</dcterms:modified>
</cp:coreProperties>
</file>